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  <p:sldId id="267" r:id="rId9"/>
    <p:sldId id="268" r:id="rId10"/>
    <p:sldId id="262" r:id="rId11"/>
    <p:sldId id="269" r:id="rId12"/>
    <p:sldId id="270" r:id="rId13"/>
    <p:sldId id="271" r:id="rId14"/>
    <p:sldId id="306" r:id="rId15"/>
    <p:sldId id="272" r:id="rId16"/>
    <p:sldId id="283" r:id="rId17"/>
    <p:sldId id="284" r:id="rId18"/>
    <p:sldId id="274" r:id="rId19"/>
    <p:sldId id="285" r:id="rId20"/>
    <p:sldId id="273" r:id="rId21"/>
    <p:sldId id="286" r:id="rId22"/>
    <p:sldId id="287" r:id="rId23"/>
    <p:sldId id="296" r:id="rId24"/>
    <p:sldId id="275" r:id="rId25"/>
    <p:sldId id="277" r:id="rId26"/>
    <p:sldId id="278" r:id="rId27"/>
    <p:sldId id="279" r:id="rId28"/>
    <p:sldId id="280" r:id="rId29"/>
    <p:sldId id="263" r:id="rId30"/>
    <p:sldId id="282" r:id="rId31"/>
    <p:sldId id="307" r:id="rId32"/>
    <p:sldId id="305" r:id="rId33"/>
    <p:sldId id="281" r:id="rId34"/>
    <p:sldId id="264" r:id="rId35"/>
    <p:sldId id="288" r:id="rId36"/>
    <p:sldId id="289" r:id="rId37"/>
    <p:sldId id="303" r:id="rId38"/>
    <p:sldId id="299" r:id="rId39"/>
    <p:sldId id="300" r:id="rId40"/>
    <p:sldId id="301" r:id="rId41"/>
    <p:sldId id="304" r:id="rId42"/>
    <p:sldId id="302" r:id="rId43"/>
    <p:sldId id="298" r:id="rId44"/>
    <p:sldId id="265" r:id="rId45"/>
    <p:sldId id="291" r:id="rId46"/>
    <p:sldId id="292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3"/>
    <p:restoredTop sz="96395"/>
  </p:normalViewPr>
  <p:slideViewPr>
    <p:cSldViewPr snapToGrid="0">
      <p:cViewPr varScale="1">
        <p:scale>
          <a:sx n="108" d="100"/>
          <a:sy n="108" d="100"/>
        </p:scale>
        <p:origin x="116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28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15: Signal Emulation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0.12164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oway.com/g/making-things-think/sections/a-brief-overview-of-deep-learnin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15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Signal Emulation for Astrophysics and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2027-4145-4218-95CE-46F46836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1F87-1102-D6EC-081E-24797E75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Sky-averaged 21-cm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26905-1CBD-880E-38F6-EAA7177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346A-27E5-0D53-9E70-EE8E0817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9DB4C6-002E-8389-6FB6-8E53E355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A42-F39C-E80B-C04B-EB0D4447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A3C-5B3D-C35F-709B-85D0E938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2FA6-C524-E1FF-2055-BFC43C92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for a spectral distortion in the CMB temperature caused by neutral hydrogen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detection of the signal will help us understand</a:t>
            </a:r>
          </a:p>
          <a:p>
            <a:pPr lvl="1"/>
            <a:r>
              <a:rPr lang="en-US" dirty="0"/>
              <a:t>When the first stars formed ad how bright they were</a:t>
            </a:r>
          </a:p>
          <a:p>
            <a:pPr lvl="1"/>
            <a:r>
              <a:rPr lang="en-US" dirty="0"/>
              <a:t>The nature of dark matter</a:t>
            </a:r>
          </a:p>
          <a:p>
            <a:pPr lvl="1"/>
            <a:r>
              <a:rPr lang="en-US" dirty="0"/>
              <a:t>The abundance and brightness of X-ray emitting objects</a:t>
            </a:r>
          </a:p>
          <a:p>
            <a:pPr lvl="1"/>
            <a:r>
              <a:rPr lang="en-US" dirty="0"/>
              <a:t>When the universe transformed from neutral to ionized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6A9C-5583-C96E-4104-66A20C9F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B0B9-3BD7-C8A6-12EA-EFDDDC09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5D7C7-CF7E-50CD-2BE0-E15D56D6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2DB49368-A431-AC29-C751-FD53406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9" y="1702563"/>
            <a:ext cx="5217721" cy="4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0AA4-6721-0475-40CB-536E66D2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894-5C72-66D5-A847-EF92A6F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Complex dependence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the parameters of our models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use semi-numerical simulations to model and study how the signal varies over space and time for given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signal realization takes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hrs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  <a:blipFill>
                <a:blip r:embed="rId2"/>
                <a:stretch>
                  <a:fillRect l="-2098" t="-3561" r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7714-F114-BC28-D668-E37E1A60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F057-49F5-1A66-7F60-4686ECD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83CC4C-099E-FA55-5424-03F4A3E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34F5E78E-CA4A-260B-5809-0FD0345F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30" y="1678813"/>
            <a:ext cx="5356029" cy="42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toy 21-cm Cosmology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approximate the 21-cm signal with a Gaussian absorption feature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Parameterised</a:t>
                </a:r>
                <a:r>
                  <a:rPr lang="en-US" dirty="0"/>
                  <a:t> by</a:t>
                </a:r>
              </a:p>
              <a:p>
                <a:pPr lvl="1"/>
                <a:r>
                  <a:rPr lang="en-US" dirty="0"/>
                  <a:t>An amplitude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width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central redshift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We want to approximate the simulation with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E20232-DB2A-8329-747F-2AEDFE99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15" y="1483913"/>
            <a:ext cx="4489285" cy="14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70" y="301017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Designing the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C910-4EAF-1B55-40B3-8894520E3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consider</a:t>
            </a:r>
          </a:p>
          <a:p>
            <a:pPr lvl="1"/>
            <a:r>
              <a:rPr lang="en-US" dirty="0"/>
              <a:t>Loss function and early stopping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Architecture and dimensionality reduction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Normalization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Activation functions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Measures of accuracy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70" y="211952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3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2DAB-18CB-B2BC-0DE8-E57F227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026C-9EDE-F076-FDA2-545CB5D5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as 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are the parameters of our neural network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to be optimized so that the approximation is accurate as possible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we are attempting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2D0A-1FE5-7FD6-923B-918FC0E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E7FB-450E-D4C4-050E-EA84EF6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2ED32D-BDFF-AB94-1781-260511F3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/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/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/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B8029-DB56-6FB5-952A-94771107888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8128427" y="2018958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4FA25-ED12-D4E6-2FDB-075CC546D0D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128427" y="2722821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/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/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/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blipFill>
                <a:blip r:embed="rId8"/>
                <a:stretch>
                  <a:fillRect l="-4444" r="-4444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99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E8-B00F-14ED-5E98-50F7886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9DC-6A61-84E5-DF00-AD5F91A8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order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have to provide the network with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each example we evaluate some measure of error e.g.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dirty="0"/>
                  <a:t>And adjust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using Stochastic Gradient descent to minimize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  <a:blipFill>
                <a:blip r:embed="rId2"/>
                <a:stretch>
                  <a:fillRect l="-958" t="-2071" b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ED6B-03CC-8C31-192E-87BFFBA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D55D-81E8-1702-5EA0-33B6DDC3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D534C5-CA5E-2442-F236-2E7FF165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913CD-6E38-C5DD-3B3D-E773F2008902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DDA-6D27-D95B-7D2B-32AE261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ABB3-6099-4244-6930-CFFAFC2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87-B03E-A887-EC6B-C54C011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We typically generate a few thousand simulations for training</a:t>
            </a:r>
          </a:p>
          <a:p>
            <a:endParaRPr lang="en-US" dirty="0"/>
          </a:p>
          <a:p>
            <a:r>
              <a:rPr lang="en-US" dirty="0"/>
              <a:t>We reserve a proportion for testing emulator accuracy during training (early stopping)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overfitting of the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D1F4-FD0E-9BC0-F5E8-3B6CEF0F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8716-9C8E-A419-0B98-9301C2B1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DE6927-837A-0E7B-8307-7BE43911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C7FD3-AEE9-E4CF-1B76-B24B99AC6139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5CF9-A4AC-AB04-924C-FEE35C85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3" y="1418786"/>
            <a:ext cx="5295900" cy="1536849"/>
          </a:xfrm>
          <a:prstGeom prst="rect">
            <a:avLst/>
          </a:prstGeom>
        </p:spPr>
      </p:pic>
      <p:pic>
        <p:nvPicPr>
          <p:cNvPr id="1026" name="Picture 2" descr="Overfitting and Underfitting | Kaggle">
            <a:extLst>
              <a:ext uri="{FF2B5EF4-FFF2-40B4-BE49-F238E27FC236}">
                <a16:creationId xmlns:a16="http://schemas.microsoft.com/office/drawing/2014/main" id="{7ACA9A64-106D-3AB4-2A06-099B6DFD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3074203"/>
            <a:ext cx="4218105" cy="31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3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015-0549-4350-BE77-8A4A9057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14CD-452B-5941-1EED-6DA6D50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could attempt to train a network to go directly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we might want to evaluate the 21-cm signal at a range of different redshifts</a:t>
                </a:r>
              </a:p>
              <a:p>
                <a:endParaRPr lang="en-US" dirty="0"/>
              </a:p>
              <a:p>
                <a:r>
                  <a:rPr lang="en-US" dirty="0"/>
                  <a:t>Leads to a big network and lots of parameters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69620-D910-6CB3-EE9C-12753933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C60E-575F-D6FB-C8B7-2971702D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046882-5369-C9D8-22DC-702C6B58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B38B1-638E-4EE3-BA78-E9B18BDB0A2A}"/>
              </a:ext>
            </a:extLst>
          </p:cNvPr>
          <p:cNvSpPr/>
          <p:nvPr/>
        </p:nvSpPr>
        <p:spPr>
          <a:xfrm>
            <a:off x="7633810" y="3089675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4A10-D0A3-3D71-1775-944852905E7F}"/>
              </a:ext>
            </a:extLst>
          </p:cNvPr>
          <p:cNvSpPr/>
          <p:nvPr/>
        </p:nvSpPr>
        <p:spPr>
          <a:xfrm>
            <a:off x="826488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E1095-2733-5E13-3D3B-F70BAF328FB0}"/>
              </a:ext>
            </a:extLst>
          </p:cNvPr>
          <p:cNvSpPr/>
          <p:nvPr/>
        </p:nvSpPr>
        <p:spPr>
          <a:xfrm>
            <a:off x="8797777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75D99-0AAB-484B-023B-111696937B26}"/>
              </a:ext>
            </a:extLst>
          </p:cNvPr>
          <p:cNvSpPr/>
          <p:nvPr/>
        </p:nvSpPr>
        <p:spPr>
          <a:xfrm>
            <a:off x="932861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55E5-3A39-4230-EED0-024E95475A4D}"/>
              </a:ext>
            </a:extLst>
          </p:cNvPr>
          <p:cNvSpPr/>
          <p:nvPr/>
        </p:nvSpPr>
        <p:spPr>
          <a:xfrm>
            <a:off x="9982200" y="1027906"/>
            <a:ext cx="196381" cy="5436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/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/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46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6A35-C4C8-F522-401C-F08918FE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48A-93C2-B06F-AF35-C6E65250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could perform some form of dimensionality reduction such as PCA (see later)</a:t>
                </a:r>
              </a:p>
              <a:p>
                <a:endParaRPr lang="en-US" dirty="0"/>
              </a:p>
              <a:p>
                <a:r>
                  <a:rPr lang="en-US" dirty="0"/>
                  <a:t>But for 21-cm Cosmology we choice to make redshift (the independent variable) an input to our network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Loop over the network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3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1C65B-2CEA-FA59-51F6-3E9F882F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786BA-3424-B767-5E96-153A0A7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774AB2-8D52-4F79-79F8-6E31739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37F2-83AD-FA06-4DAB-3464A2F094FE}"/>
              </a:ext>
            </a:extLst>
          </p:cNvPr>
          <p:cNvSpPr/>
          <p:nvPr/>
        </p:nvSpPr>
        <p:spPr>
          <a:xfrm>
            <a:off x="7674981" y="2919250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188A7-8B5B-861E-0573-34699A873D16}"/>
              </a:ext>
            </a:extLst>
          </p:cNvPr>
          <p:cNvSpPr/>
          <p:nvPr/>
        </p:nvSpPr>
        <p:spPr>
          <a:xfrm>
            <a:off x="826641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19E57-8EB7-044C-DBE8-DB7D77913CBF}"/>
              </a:ext>
            </a:extLst>
          </p:cNvPr>
          <p:cNvSpPr/>
          <p:nvPr/>
        </p:nvSpPr>
        <p:spPr>
          <a:xfrm>
            <a:off x="8799307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90932-40CF-9A29-CACB-5D5500F4206D}"/>
              </a:ext>
            </a:extLst>
          </p:cNvPr>
          <p:cNvSpPr/>
          <p:nvPr/>
        </p:nvSpPr>
        <p:spPr>
          <a:xfrm>
            <a:off x="933014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C0219-0407-68DD-9418-280E0EF939EE}"/>
              </a:ext>
            </a:extLst>
          </p:cNvPr>
          <p:cNvSpPr/>
          <p:nvPr/>
        </p:nvSpPr>
        <p:spPr>
          <a:xfrm>
            <a:off x="9846936" y="3445737"/>
            <a:ext cx="196381" cy="223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/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/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861"/>
          </a:xfrm>
        </p:spPr>
        <p:txBody>
          <a:bodyPr/>
          <a:lstStyle/>
          <a:p>
            <a:r>
              <a:rPr lang="en-US" dirty="0"/>
              <a:t>Why we need signal emulators?</a:t>
            </a:r>
          </a:p>
          <a:p>
            <a:r>
              <a:rPr lang="en-US" dirty="0"/>
              <a:t>Example of a 21-cm signal emulator</a:t>
            </a:r>
          </a:p>
          <a:p>
            <a:r>
              <a:rPr lang="en-US" dirty="0"/>
              <a:t>Example Dimensionality Reduction </a:t>
            </a:r>
          </a:p>
          <a:p>
            <a:r>
              <a:rPr lang="en-US" dirty="0"/>
              <a:t>Brief discussion of CNNs for SKA power spectrum measurements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180E49-984E-A3FA-551D-2D26A673F437}"/>
              </a:ext>
            </a:extLst>
          </p:cNvPr>
          <p:cNvSpPr txBox="1">
            <a:spLocks/>
          </p:cNvSpPr>
          <p:nvPr/>
        </p:nvSpPr>
        <p:spPr>
          <a:xfrm>
            <a:off x="681841" y="4049486"/>
            <a:ext cx="10515600" cy="222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Slides available at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htjb</a:t>
            </a:r>
            <a:r>
              <a:rPr lang="en-US" sz="2000" dirty="0"/>
              <a:t>/Talks (and Moodle!)</a:t>
            </a:r>
          </a:p>
          <a:p>
            <a:pPr marL="0" indent="0" algn="ctr">
              <a:buNone/>
            </a:pPr>
            <a:r>
              <a:rPr lang="en-US" sz="2000" dirty="0"/>
              <a:t>Example codes on </a:t>
            </a:r>
            <a:r>
              <a:rPr lang="en-US" sz="2000" dirty="0" err="1"/>
              <a:t>github</a:t>
            </a:r>
            <a:r>
              <a:rPr lang="en-US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2465-DDAB-A6EC-B16C-3BDA9E79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F0EC-300E-C8E0-EEA5-C6FFB36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Normalisation</a:t>
            </a:r>
            <a:r>
              <a:rPr lang="en-US" dirty="0">
                <a:solidFill>
                  <a:srgbClr val="C00000"/>
                </a:solidFill>
              </a:rPr>
              <a:t> and data 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to carefully format our data so that we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Perform standardization on training and test data sets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BB3B-6BA1-CD69-8E5B-781B3D0D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234-346E-76CF-F6EA-C247418F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18AE3-84D6-0DB5-E774-F089B105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35A01-3373-232E-6C49-4C1DC144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748" y="3952172"/>
            <a:ext cx="3358340" cy="2504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38AD8-A455-5C47-30DC-4FDD49AE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47" y="1463607"/>
            <a:ext cx="3312703" cy="24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BD73-FA40-6186-8BC4-4E2A966C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3FDA-3B06-85D3-3733-81A6AB1F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Imagine fitting a polynomial function to a power law data set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∼10,000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then the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on values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−10,000 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10,000 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  <a:blipFill>
                <a:blip r:embed="rId2"/>
                <a:stretch>
                  <a:fillRect l="-1882" t="-3550" r="-3294" b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7DDAD-0438-303D-8BD4-20B7D617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D102-2992-1C43-C31A-00AA30EF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8295D-C694-41F0-4FD2-D200DB4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D8E26-78A5-80BC-B03A-288602E3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342" y="2159000"/>
            <a:ext cx="4077558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8174-E03E-0F0F-810C-90A907FA2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D4F-3067-A35A-2AB2-F1277EF0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But if we normalize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dirty="0"/>
                  <a:t> then our model is effectively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GB" b="0" dirty="0"/>
                  <a:t> making the problem much easier to fit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By normalising we reduce the range of values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can take and make the problem easier to solve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Activation functions are also usually set up to take in order unity values otherwise they saturate but this is by design i.e. not the reason we normalize</a:t>
                </a:r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  <a:blipFill>
                <a:blip r:embed="rId2"/>
                <a:stretch>
                  <a:fillRect l="-824" t="-14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85EC-CEF2-D7B9-EB2B-3283DD0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BE182-C153-D71D-9705-451AFEF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C63234-CEF4-89D6-EF9B-93ABA722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7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264-4AF1-F51A-2176-746BE1BD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9954-6029-914C-893C-6B24E1CA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9AD3-EBB0-DCC4-FD65-4D93669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 functions add non-linearity into our modelling</a:t>
            </a:r>
          </a:p>
          <a:p>
            <a:endParaRPr lang="en-US" dirty="0"/>
          </a:p>
          <a:p>
            <a:r>
              <a:rPr lang="en-US" dirty="0"/>
              <a:t>We often want to make careful choices for our activation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E.g. if we know our output (after normalization) should be between 0-1 we might choose a sigmoid activation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716C-FB74-3D09-54F6-FD119326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682B-6653-463B-00B8-59857749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4A060B-6745-66F2-9C39-6791DB22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/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/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/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705B71-E7A5-B593-7F22-FFC8971E64E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821385" y="1669154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4324F-B5C0-3C9F-C6C7-E837D497C85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6821385" y="2373017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/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/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/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blipFill>
                <a:blip r:embed="rId7"/>
                <a:stretch>
                  <a:fillRect l="-4444" r="-4444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9A2F6B1-B006-E09D-560D-528E9EF1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599" y="3175396"/>
            <a:ext cx="3180954" cy="3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42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8C4D-1CCA-E3D3-8F1B-56ABB60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85BB-E794-4BC0-E8B7-09F8D0D4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Building 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DD27-2AA3-6164-53D2-52E40DC1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CF70-7E1C-2D97-3637-B346666C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249928-27F5-ED8F-9A30-7A374C1B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9729E-6029-176C-0F2E-33130143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2" y="1602538"/>
            <a:ext cx="5978236" cy="300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2E8EF-9FD0-B74B-25E4-2540FE71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82" y="4901428"/>
            <a:ext cx="5978236" cy="5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4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5FF2-E22C-0862-34F8-F60CA9B3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67C-1025-483C-04DD-ECFE484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952D-A57D-7529-8F0F-B0D97BE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want to assess whether the network is doing a good job before we use it in our Bayesian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network will predict signals in the normalized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C0796-3E03-03AC-7D71-E16F8ED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F827-42B6-21AA-430B-2B43C87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28AE73-12FE-0386-2C29-51ECD97B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FCA8A-036E-A578-0413-DB213E7C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63" y="1284896"/>
            <a:ext cx="4186926" cy="234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286A5-A0A7-C976-CFB5-178608E9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52" y="3712554"/>
            <a:ext cx="3183559" cy="23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3BE4-0D93-DE74-FFAA-21101AAB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EAD-52E8-EA40-31B4-52D3B6B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5679-DA96-629A-8786-9B4EAE1D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Often we want a more general measure of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assess on the whole test data set and take the average and 95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network isn’t very accurate!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B8F-151A-80D0-3B6F-8379450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D415-18E9-C4B6-3D9F-E5D963C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9198E1-F1B0-172E-4904-A8748D2A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F855-99E6-FBCB-C758-F0C90297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7325"/>
            <a:ext cx="5614967" cy="12319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0B31D08-653F-FB2D-65B6-022246AF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2902888"/>
            <a:ext cx="4210669" cy="31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1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28FC-95ED-E118-4C62-ACD8683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42A-3552-6F6C-586F-BFF095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6A63-838E-23A3-991A-87B590F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many approaches for emulating the sky-averaged 21-cm signal</a:t>
            </a:r>
          </a:p>
          <a:p>
            <a:endParaRPr lang="en-US" dirty="0"/>
          </a:p>
          <a:p>
            <a:r>
              <a:rPr lang="en-US" dirty="0" err="1"/>
              <a:t>globalemu</a:t>
            </a:r>
            <a:r>
              <a:rPr lang="en-US" dirty="0"/>
              <a:t> uses some of the ideas discussed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light weight, easy to retrain and very fast while maintaining a good level of accuracy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/abs/2104.04336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95D2-1FA1-5BC5-72AF-43C774F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B0690-96B6-84B3-9E98-F0EEE6B5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28B7D1-9840-922A-D2FF-D2453743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B8B-1704-944E-F4BB-2A157B6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43" y="1089281"/>
            <a:ext cx="4550511" cy="2058564"/>
          </a:xfrm>
          <a:prstGeom prst="rect">
            <a:avLst/>
          </a:prstGeom>
        </p:spPr>
      </p:pic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206E00F-D730-0EC0-B766-1A77012D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5"/>
          <a:stretch/>
        </p:blipFill>
        <p:spPr>
          <a:xfrm>
            <a:off x="7474118" y="3179913"/>
            <a:ext cx="3370208" cy="31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56F1-99DD-9D58-6DA3-A246B93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C48A-15AC-C6BF-DF7B-624C892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6C07-68DA-C221-5C10-70542DDC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21cmVAE uses Variational Autoencoders</a:t>
            </a:r>
          </a:p>
          <a:p>
            <a:endParaRPr lang="en-US" dirty="0"/>
          </a:p>
          <a:p>
            <a:r>
              <a:rPr lang="en-US" dirty="0"/>
              <a:t>More complicated architecture, harder to retrain and an order of magnitude slower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more accurate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/abs/2107.05581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83B75-454F-D005-3E55-3FF6A97F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D591D-44D3-1B34-A543-1EB6795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77FE2D-8357-24A0-9D05-56642DBF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5500F-C888-648A-B5B2-21C0DC4E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13" y="3546862"/>
            <a:ext cx="3819972" cy="2594858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A3EB6FD7-FC8C-C161-A111-FE513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02" y="996411"/>
            <a:ext cx="4919425" cy="23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0BB-6B1E-837C-3614-77509745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4C0-D267-C4DF-5258-5FFC91A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0B44-4799-5BC3-6543-351B6A70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FB10-695E-E2F9-549A-FA21DFAC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7210CC-460C-37D3-7510-4303C9DF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7902-AB29-AE62-CBED-D09E2C4A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AF-4CFC-9379-B8F7-0100684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Why we need signal emulators?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987A2-7D68-2C13-36F5-FE71870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0A27C-AB25-E0DF-F193-AAC67DD7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BCEB7D-A521-E26E-A241-F84FABC4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547"/>
            <a:ext cx="10515600" cy="3180472"/>
          </a:xfrm>
        </p:spPr>
        <p:txBody>
          <a:bodyPr>
            <a:normAutofit/>
          </a:bodyPr>
          <a:lstStyle/>
          <a:p>
            <a:r>
              <a:rPr lang="en-US" dirty="0"/>
              <a:t>The idea is to compress the data so that we can predict a few parameters</a:t>
            </a:r>
          </a:p>
          <a:p>
            <a:endParaRPr lang="en-US" dirty="0"/>
          </a:p>
          <a:p>
            <a:r>
              <a:rPr lang="en-US" dirty="0"/>
              <a:t>And then reconstruct the signal from those parameters</a:t>
            </a:r>
          </a:p>
          <a:p>
            <a:endParaRPr lang="en-US" dirty="0"/>
          </a:p>
          <a:p>
            <a:r>
              <a:rPr lang="en-US" dirty="0"/>
              <a:t>The issue is that these techniques are often result in information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4"/>
            <a:ext cx="5257800" cy="4284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Decompose training data into eigenvectors and order based on eigenvalues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Eigenvectors with largest eigenvalues describe the directions in the training data with the biggest variance</a:t>
            </a:r>
          </a:p>
          <a:p>
            <a:endParaRPr lang="en-US" dirty="0"/>
          </a:p>
          <a:p>
            <a:r>
              <a:rPr lang="en-US" dirty="0"/>
              <a:t>Discard eigenvectors that correspond to low variance directions</a:t>
            </a:r>
          </a:p>
          <a:p>
            <a:endParaRPr lang="en-US" dirty="0"/>
          </a:p>
          <a:p>
            <a:r>
              <a:rPr lang="en-US" dirty="0"/>
              <a:t>Reconstruct signals with weighted sum of most important eigenvectors where weights vary for each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962FC-1F82-94A3-F310-3564F006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45" y="2497723"/>
            <a:ext cx="5460345" cy="2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5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8F4C5-8959-3CD6-4F45-A111C273F1A7}"/>
              </a:ext>
            </a:extLst>
          </p:cNvPr>
          <p:cNvSpPr/>
          <p:nvPr/>
        </p:nvSpPr>
        <p:spPr>
          <a:xfrm>
            <a:off x="1938563" y="3061047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E23BE-5BC8-8DCA-3840-0BAD75AA01D1}"/>
              </a:ext>
            </a:extLst>
          </p:cNvPr>
          <p:cNvSpPr/>
          <p:nvPr/>
        </p:nvSpPr>
        <p:spPr>
          <a:xfrm>
            <a:off x="256964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3A68D-6626-DDB2-34B3-9B0F4D9A0FDC}"/>
              </a:ext>
            </a:extLst>
          </p:cNvPr>
          <p:cNvSpPr/>
          <p:nvPr/>
        </p:nvSpPr>
        <p:spPr>
          <a:xfrm>
            <a:off x="3102530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30BE6-3F0A-3F5E-45BB-B4BB19B01535}"/>
              </a:ext>
            </a:extLst>
          </p:cNvPr>
          <p:cNvSpPr/>
          <p:nvPr/>
        </p:nvSpPr>
        <p:spPr>
          <a:xfrm>
            <a:off x="363337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807D3-CD7D-3135-D6C9-ED7FC4FA72A8}"/>
              </a:ext>
            </a:extLst>
          </p:cNvPr>
          <p:cNvSpPr/>
          <p:nvPr/>
        </p:nvSpPr>
        <p:spPr>
          <a:xfrm>
            <a:off x="4164214" y="2686694"/>
            <a:ext cx="196381" cy="2062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/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/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CD0795-8C22-7FA3-18AB-DE78EDE20DBB}"/>
              </a:ext>
            </a:extLst>
          </p:cNvPr>
          <p:cNvSpPr txBox="1"/>
          <p:nvPr/>
        </p:nvSpPr>
        <p:spPr>
          <a:xfrm>
            <a:off x="4427484" y="3198864"/>
            <a:ext cx="141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Specific PCA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FE85A-82E5-EA3E-8318-415A5C5A49C7}"/>
              </a:ext>
            </a:extLst>
          </p:cNvPr>
          <p:cNvSpPr txBox="1"/>
          <p:nvPr/>
        </p:nvSpPr>
        <p:spPr>
          <a:xfrm>
            <a:off x="6438216" y="3336665"/>
            <a:ext cx="13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/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B6BE90-AF79-856E-FDE1-CB3E1FA2FB3E}"/>
              </a:ext>
            </a:extLst>
          </p:cNvPr>
          <p:cNvSpPr txBox="1"/>
          <p:nvPr/>
        </p:nvSpPr>
        <p:spPr>
          <a:xfrm>
            <a:off x="8480160" y="3336666"/>
            <a:ext cx="7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</a:t>
            </a:r>
          </a:p>
          <a:p>
            <a:r>
              <a:rPr lang="en-US" dirty="0"/>
              <a:t>terms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01BD2-298F-D297-50B2-FE250CE85675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7837349" y="3659831"/>
            <a:ext cx="642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8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DA67-980B-74F2-BA7D-DED3344C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ACB2-0A8D-795D-0917-0860FB94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Cosmopower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B9C-5DE5-810E-3B6D-7F4B3C10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Emulating the CMB power spectrum as a function of cosmological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accurate and easily retrainable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Principle Component Analysis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/abs/2106.03846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CB21-8FB7-72C6-7F0E-192618ED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A0FA-4DA2-2A6D-61B9-2222FD0F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573CE8-3460-F92E-A961-1E4E8222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5122" name="Picture 2" descr="CosmoPower">
            <a:extLst>
              <a:ext uri="{FF2B5EF4-FFF2-40B4-BE49-F238E27FC236}">
                <a16:creationId xmlns:a16="http://schemas.microsoft.com/office/drawing/2014/main" id="{9D6F60D5-57E0-513F-B52C-295954A0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88" y="778226"/>
            <a:ext cx="2926303" cy="2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DC355-CB6B-3446-1704-4452756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6" y="3213993"/>
            <a:ext cx="4848135" cy="27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5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9533-247E-F75A-DB96-16EE0E7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484F-30CE-A282-E59E-E0E67BC8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21-cm 2D Power Spectrum with the SKA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3389-E18A-6629-1AA4-5C9DE5CA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7F45-782D-E006-0BEB-0EE88F8E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99549-7045-E32B-5075-2E34F15C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78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FA4D-5056-C874-DE50-4C3575E7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3AD-6F04-E152-10E1-9FCB9BF0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SKA and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ED49-1CF1-A307-078B-E9553D3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The SKA will attempt to measure how the 21-cm signal varies spatially and temporally on the sky</a:t>
            </a:r>
          </a:p>
          <a:p>
            <a:endParaRPr lang="en-US" dirty="0"/>
          </a:p>
          <a:p>
            <a:r>
              <a:rPr lang="en-US" dirty="0"/>
              <a:t>And extract science via the 2D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32BD-4890-6CB6-9EC6-EFCD12E1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67A6-C071-61DD-FD48-6E3C941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863E07-0A96-C05D-A6DB-17F67949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21C5C-C6E9-1C9F-605A-F1D60A7A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3" y="1438390"/>
            <a:ext cx="3332238" cy="273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(</a:t>
                </a:r>
                <a:r>
                  <a:rPr lang="en-US" sz="1400" dirty="0">
                    <a:hlinkClick r:id="rId3"/>
                  </a:rPr>
                  <a:t>https://arxiv.org/abs/2210.12164</a:t>
                </a:r>
                <a:r>
                  <a:rPr lang="en-US" sz="1400" dirty="0"/>
                  <a:t>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blipFill>
                <a:blip r:embed="rId4"/>
                <a:stretch>
                  <a:fillRect l="-123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hematic representation of the 2D power spectra (inspired by a similar...  | Download Scientific Diagram">
            <a:extLst>
              <a:ext uri="{FF2B5EF4-FFF2-40B4-BE49-F238E27FC236}">
                <a16:creationId xmlns:a16="http://schemas.microsoft.com/office/drawing/2014/main" id="{506E0D7E-CD9E-CB73-49E3-69654421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7" y="3550225"/>
            <a:ext cx="2136827" cy="29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57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emulate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C47-97F1-BC65-8136-572655A3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360082" cy="4341384"/>
          </a:xfrm>
        </p:spPr>
        <p:txBody>
          <a:bodyPr>
            <a:normAutofit/>
          </a:bodyPr>
          <a:lstStyle/>
          <a:p>
            <a:r>
              <a:rPr lang="en-US" dirty="0"/>
              <a:t>One way to emulate 2D images is with Convolutional Neural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Traditionally used for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subsequent classification of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4098" name="Picture 2" descr="A Brief Overview of Deep Learning — Making Things Think: How AI and Deep  Learning Power the Products We Use">
            <a:extLst>
              <a:ext uri="{FF2B5EF4-FFF2-40B4-BE49-F238E27FC236}">
                <a16:creationId xmlns:a16="http://schemas.microsoft.com/office/drawing/2014/main" id="{D17845BA-CA5F-FEBA-8EE1-E2C797F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4" y="2261681"/>
            <a:ext cx="6093791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72E95-1440-563B-5554-B237501D6F74}"/>
              </a:ext>
            </a:extLst>
          </p:cNvPr>
          <p:cNvSpPr txBox="1"/>
          <p:nvPr/>
        </p:nvSpPr>
        <p:spPr>
          <a:xfrm>
            <a:off x="10194589" y="2568102"/>
            <a:ext cx="59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8789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2EC0-9E71-78E7-7ADF-B593A7FB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layers take an image and slide a filter across the image performing a dot product as they 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filters are used to pick out key features gives you a stack of filtered images or a volume</a:t>
            </a:r>
          </a:p>
          <a:p>
            <a:endParaRPr lang="en-US" dirty="0"/>
          </a:p>
          <a:p>
            <a:r>
              <a:rPr lang="en-US" dirty="0"/>
              <a:t>Filters can be 2D or 3D in nature to increase or decrease the volume of the feature space at each layer</a:t>
            </a:r>
          </a:p>
        </p:txBody>
      </p:sp>
      <p:pic>
        <p:nvPicPr>
          <p:cNvPr id="3074" name="Picture 2" descr="Anh H. Reynolds">
            <a:extLst>
              <a:ext uri="{FF2B5EF4-FFF2-40B4-BE49-F238E27FC236}">
                <a16:creationId xmlns:a16="http://schemas.microsoft.com/office/drawing/2014/main" id="{73E10286-4F13-7D79-BA62-599D298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58" y="2507539"/>
            <a:ext cx="5713379" cy="21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4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DEE9D-E85C-0BBA-2221-BCD1F3CEA02E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60F0A-7EA7-8814-7D52-B99227CD010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6310A-D649-3EAB-E92E-FCD517F11F5D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512464-AFE5-0D3C-60C1-7FD6E036D2B4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F4CCB-DFE6-34BA-C071-DFEC5BF1B61E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3ACCC-E25A-10F7-4022-320459337AA8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2DC32-3A3B-4922-6A27-6547E0C73F5A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64B4F-47D0-B17D-2306-15236DD3888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2A62F-F082-1470-E7ED-DB3453748568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BE6D4-52A3-9463-5C44-ABEC7BF7153C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77F5A-6A85-3BB9-20E1-2F5F9290320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884A8-B274-C9FB-5E18-7F748D93A7BE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D36EF8-C7D4-7810-FAE6-ED93557E2948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8FE7C-6FD9-884C-3C20-0FAF01A9A7D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250AA6-6580-7464-CFBE-A7C1DC5A62EA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A230-CFDF-462F-B259-F1E3D041AE82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F784F-6306-E1F2-A2B6-E12048C9ACA9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D6001-DA60-3219-701C-C2034A7641EE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26647-910E-8845-3D49-0293D16C3770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62CBF-511C-F5AE-7BAB-AAB5E0C30FB4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27BAE2FA-448C-CFBF-E3B9-27FD0FA8394E}"/>
              </a:ext>
            </a:extLst>
          </p:cNvPr>
          <p:cNvSpPr/>
          <p:nvPr/>
        </p:nvSpPr>
        <p:spPr>
          <a:xfrm>
            <a:off x="4102012" y="1802244"/>
            <a:ext cx="3393713" cy="4151653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A0719-4EE3-57F0-2905-E55BA09E3973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BFE69-5EF2-51AB-C8F1-784CFE927EC3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C6B81-2C85-2B46-0EF1-44AE66B5AE4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E304C-A5D4-9FB9-79E1-BFE4683B1F3F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DCF8E-186F-6551-B689-5879A520777B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C9AFFD-EBD6-9AF2-C2A2-BDE870E76DBC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72BFCA-8A40-7B95-A8C2-FF63CD34DF34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2832BE-2C8A-8AF8-8ED1-CB99889EA03C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83114A-465C-5593-3FC2-DAE60026C337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93BF68-DF90-795F-8A77-D23EABC716BB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713176-D42C-D7FD-1DFB-BED9DE190C34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1C10A-B21F-5781-88AB-E9BFF1033314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47955-CD00-5857-02C7-5E9F80AF96FF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F29045-2FF8-9DDC-B53D-6515D379C99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98A5FF-9AF1-E198-D1AE-E104799FAB48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34A9CD-26CD-C15F-52F0-56640A212D3E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2A0803-A2F8-14FA-1216-59CF8F40333A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4F25CB-2F74-8938-FDD9-BFCE9D27427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7080A2-5874-191D-11C3-D6A66BD4AA8F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806834-CDEB-8320-5A85-E4085CF9C0AA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55C3E5-7200-D32D-1870-06E7496A693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257CED-9167-B5C6-CB1B-BAC7D16C8AE5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235F19-1187-05E7-610B-A1E650A705C9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8ACC46-FA4C-A8E2-988B-1F70AEE0F498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1B2A9-4CF1-70AA-95C6-15D3B935347B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E9B10C-707D-1FF4-7727-19216BD56E01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476502-BA7E-0F3A-7ADA-400641434638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0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9C0-B2F9-19DA-C237-9D05FF3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1896B96-970F-842E-0954-2AC438C48E71}"/>
              </a:ext>
            </a:extLst>
          </p:cNvPr>
          <p:cNvGrpSpPr/>
          <p:nvPr/>
        </p:nvGrpSpPr>
        <p:grpSpPr>
          <a:xfrm>
            <a:off x="6109841" y="3583170"/>
            <a:ext cx="2500759" cy="954602"/>
            <a:chOff x="1080641" y="4328333"/>
            <a:chExt cx="2500759" cy="954602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0598553-0AFE-E199-BF19-6ABCFA243D9F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F7E0AC-0DF1-135C-8443-B174F1FFAD8F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A4A5B-21F8-9F7C-CAE1-4CBDEE4CF018}"/>
              </a:ext>
            </a:extLst>
          </p:cNvPr>
          <p:cNvGrpSpPr/>
          <p:nvPr/>
        </p:nvGrpSpPr>
        <p:grpSpPr>
          <a:xfrm>
            <a:off x="3050829" y="3566698"/>
            <a:ext cx="2500759" cy="954602"/>
            <a:chOff x="1080641" y="4328333"/>
            <a:chExt cx="2500759" cy="954602"/>
          </a:xfrm>
        </p:grpSpPr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615E6B4-7BBD-1515-8303-0C50E85E9622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EB040-C7CB-53F9-CC12-4665F89B491D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E7ED4-0EE2-C3A6-C788-073A32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Recap:Bayes</a:t>
            </a:r>
            <a:r>
              <a:rPr lang="en-US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34425-3229-49AB-EBF5-0F938216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F50-95FA-DA2E-B3B3-D0C96FB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9CB1A8-764F-9F92-2B60-5B3B4B1D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/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blipFill>
                <a:blip r:embed="rId2"/>
                <a:stretch>
                  <a:fillRect l="-224" r="-11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74163-2B9E-CA9C-780F-21F5EA7F48C7}"/>
              </a:ext>
            </a:extLst>
          </p:cNvPr>
          <p:cNvCxnSpPr>
            <a:cxnSpLocks/>
          </p:cNvCxnSpPr>
          <p:nvPr/>
        </p:nvCxnSpPr>
        <p:spPr>
          <a:xfrm flipH="1" flipV="1">
            <a:off x="2668080" y="2825243"/>
            <a:ext cx="579730" cy="741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F68C2-9DEE-12DF-65DE-24E79253B5C5}"/>
              </a:ext>
            </a:extLst>
          </p:cNvPr>
          <p:cNvCxnSpPr>
            <a:cxnSpLocks/>
          </p:cNvCxnSpPr>
          <p:nvPr/>
        </p:nvCxnSpPr>
        <p:spPr>
          <a:xfrm flipV="1">
            <a:off x="6845570" y="2546369"/>
            <a:ext cx="0" cy="1074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D5AD36-337B-8B71-E0C4-2A29AF8F3A14}"/>
              </a:ext>
            </a:extLst>
          </p:cNvPr>
          <p:cNvCxnSpPr>
            <a:cxnSpLocks/>
          </p:cNvCxnSpPr>
          <p:nvPr/>
        </p:nvCxnSpPr>
        <p:spPr>
          <a:xfrm flipV="1">
            <a:off x="8257211" y="2825243"/>
            <a:ext cx="686981" cy="859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B3B4F-80F8-51FC-F1EC-243AAD1573C6}"/>
              </a:ext>
            </a:extLst>
          </p:cNvPr>
          <p:cNvCxnSpPr>
            <a:cxnSpLocks/>
          </p:cNvCxnSpPr>
          <p:nvPr/>
        </p:nvCxnSpPr>
        <p:spPr>
          <a:xfrm flipH="1" flipV="1">
            <a:off x="4785756" y="2574488"/>
            <a:ext cx="196857" cy="104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/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blipFill>
                <a:blip r:embed="rId3"/>
                <a:stretch>
                  <a:fillRect l="-4545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/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blipFill>
                <a:blip r:embed="rId4"/>
                <a:stretch>
                  <a:fillRect l="-560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/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blipFill>
                <a:blip r:embed="rId5"/>
                <a:stretch>
                  <a:fillRect l="-5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/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Posterior: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blipFill>
                <a:blip r:embed="rId6"/>
                <a:stretch>
                  <a:fillRect l="-36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4680A50-5A32-98BA-F74A-DFA924D53321}"/>
              </a:ext>
            </a:extLst>
          </p:cNvPr>
          <p:cNvSpPr txBox="1"/>
          <p:nvPr/>
        </p:nvSpPr>
        <p:spPr>
          <a:xfrm>
            <a:off x="3673726" y="456475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Outputs</a:t>
            </a:r>
            <a:endParaRPr lang="en-GB" sz="2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BF4D-9155-427D-E9B5-9BE368EBB39D}"/>
              </a:ext>
            </a:extLst>
          </p:cNvPr>
          <p:cNvSpPr txBox="1"/>
          <p:nvPr/>
        </p:nvSpPr>
        <p:spPr>
          <a:xfrm>
            <a:off x="6792950" y="4548074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Inputs</a:t>
            </a:r>
            <a:endParaRPr lang="en-GB" sz="2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095A8-3B06-7F39-9FCC-015AE8E8EC69}"/>
              </a:ext>
            </a:extLst>
          </p:cNvPr>
          <p:cNvSpPr txBox="1"/>
          <p:nvPr/>
        </p:nvSpPr>
        <p:spPr>
          <a:xfrm>
            <a:off x="3247810" y="536414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MCMC or Nested Sampling</a:t>
            </a:r>
          </a:p>
        </p:txBody>
      </p:sp>
    </p:spTree>
    <p:extLst>
      <p:ext uri="{BB962C8B-B14F-4D97-AF65-F5344CB8AC3E}">
        <p14:creationId xmlns:p14="http://schemas.microsoft.com/office/powerpoint/2010/main" val="2107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7490613" y="31789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3091784" y="2950590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1638819" y="3255391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2129773" y="3242826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2620727" y="3255390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1212902" y="3425438"/>
            <a:ext cx="151376" cy="976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/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Convolve with filters </a:t>
                </a:r>
              </a:p>
              <a:p>
                <a:pPr algn="ctr"/>
                <a:r>
                  <a:rPr lang="en-US" sz="1400" dirty="0"/>
                  <a:t>to build complexity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𝑐h𝑎𝑛𝑛𝑒𝑙𝑠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blipFill>
                <a:blip r:embed="rId2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/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Reshape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blipFill>
                <a:blip r:embed="rId3"/>
                <a:stretch>
                  <a:fillRect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1571576" y="2702824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2E7657-53A2-BC41-73DD-FB14C43D896A}"/>
              </a:ext>
            </a:extLst>
          </p:cNvPr>
          <p:cNvSpPr/>
          <p:nvPr/>
        </p:nvSpPr>
        <p:spPr>
          <a:xfrm>
            <a:off x="3599102" y="3425438"/>
            <a:ext cx="896291" cy="83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E67FD9-4C53-2D12-9DDC-F5DAA2E4828B}"/>
              </a:ext>
            </a:extLst>
          </p:cNvPr>
          <p:cNvSpPr/>
          <p:nvPr/>
        </p:nvSpPr>
        <p:spPr>
          <a:xfrm>
            <a:off x="4900560" y="3003228"/>
            <a:ext cx="1729352" cy="164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8C6E59-9D1C-FAF2-02AB-F4B21EB4E948}"/>
              </a:ext>
            </a:extLst>
          </p:cNvPr>
          <p:cNvSpPr/>
          <p:nvPr/>
        </p:nvSpPr>
        <p:spPr>
          <a:xfrm>
            <a:off x="7643013" y="33313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840510-A9F8-A123-A8FA-F17FF15C48B2}"/>
              </a:ext>
            </a:extLst>
          </p:cNvPr>
          <p:cNvSpPr/>
          <p:nvPr/>
        </p:nvSpPr>
        <p:spPr>
          <a:xfrm>
            <a:off x="7795413" y="34837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ACFEC5-F95F-2205-EA6E-9A4A8A72AAAA}"/>
              </a:ext>
            </a:extLst>
          </p:cNvPr>
          <p:cNvSpPr/>
          <p:nvPr/>
        </p:nvSpPr>
        <p:spPr>
          <a:xfrm>
            <a:off x="10111354" y="3356594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8FE7EB-1386-2CC3-E33F-E04649ADEA8E}"/>
              </a:ext>
            </a:extLst>
          </p:cNvPr>
          <p:cNvSpPr txBox="1"/>
          <p:nvPr/>
        </p:nvSpPr>
        <p:spPr>
          <a:xfrm>
            <a:off x="131910" y="3715741"/>
            <a:ext cx="101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/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Interpolate up 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(32 ×32)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blipFill>
                <a:blip r:embed="rId4"/>
                <a:stretch>
                  <a:fillRect l="-885" t="-2381" r="-88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/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Final Image</a:t>
                </a:r>
              </a:p>
              <a:p>
                <a:pPr algn="ctr"/>
                <a:r>
                  <a:rPr lang="en-US" sz="1400" dirty="0"/>
                  <a:t>Via another convolution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blipFill>
                <a:blip r:embed="rId5"/>
                <a:stretch>
                  <a:fillRect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31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47AB8-2ED2-6E0A-FF24-38E52EDC7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Multivariate 2D Gaussian with random covariance and means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Histogram in (16 x 16) grid where each bin represents a pixel with some intensity</a:t>
            </a:r>
          </a:p>
          <a:p>
            <a:endParaRPr lang="en-US" dirty="0"/>
          </a:p>
          <a:p>
            <a:r>
              <a:rPr lang="en-US" dirty="0"/>
              <a:t>Train a network with Convolutional layers and interpolation and a network with just dense layers for 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185E5-87F5-7308-F966-93936799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63" y="2343944"/>
            <a:ext cx="5622051" cy="24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2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Optimisation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values of the filters are optimized in the same way as the weights in a fully connected network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Define a pixel by pixel loss between the image and the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 r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4A6FE43-0EDD-CF4C-6E9C-45E61029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21" y="2140333"/>
            <a:ext cx="4884137" cy="2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0582-8671-5DED-E7C9-D58EAD6A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713-8715-2A3F-F728-E0450B44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the SKA 21-cm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B2C3-87C5-FE74-D3F9-0ACA13E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likelihood is going to be on the power spectrum</a:t>
            </a:r>
          </a:p>
          <a:p>
            <a:endParaRPr lang="en-US" dirty="0"/>
          </a:p>
          <a:p>
            <a:r>
              <a:rPr lang="en-US" dirty="0"/>
              <a:t>Emulator takes us from astrophysics to the 2D power spectrum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example application using CNNs to directly emulate the 2D power spectrum can be found in 21cmEMU (https://</a:t>
            </a:r>
            <a:r>
              <a:rPr lang="en-US" dirty="0" err="1"/>
              <a:t>arxiv.org</a:t>
            </a:r>
            <a:r>
              <a:rPr lang="en-US" dirty="0"/>
              <a:t>/abs/2309.05697)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329D-517D-5047-435D-B9EACF24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94A9F-2E26-912E-B60F-F4F6683C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0AAA2D-2590-4577-BE92-E29B269E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A2EA4849-CFE5-56CF-F63F-8BAA58DF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3" y="2078130"/>
            <a:ext cx="5551185" cy="31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420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1F6C-6BF9-E01E-BE90-486B0433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D2E6-8755-25F5-85FE-BD7F01F1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A6C4-9AA0-8768-9D45-E7F79530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489C-776B-6145-F4F1-1E55ED3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8D0CB-9E81-56D9-9102-184A711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1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23D6-9CD1-783B-E845-47F6CE0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1A5-C3B3-FEE4-C641-094717B9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allow us to do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72A4-D1E5-5684-B0DF-E8CD6ADE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9803207" cy="4284822"/>
          </a:xfrm>
        </p:spPr>
        <p:txBody>
          <a:bodyPr>
            <a:normAutofit/>
          </a:bodyPr>
          <a:lstStyle/>
          <a:p>
            <a:r>
              <a:rPr lang="en-US" dirty="0"/>
              <a:t>Emulators are an efficient way to approximate complex semi-numerical simulations</a:t>
            </a:r>
          </a:p>
          <a:p>
            <a:endParaRPr lang="en-US" dirty="0"/>
          </a:p>
          <a:p>
            <a:r>
              <a:rPr lang="en-US" dirty="0"/>
              <a:t>They take of order milliseconds to evaluate compared to hours per realization making inference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Sensible choices about architectures, use of dimensionality reduction techniques, activation functions, loss </a:t>
            </a:r>
            <a:r>
              <a:rPr lang="en-US" dirty="0" err="1"/>
              <a:t>funcitons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can make a big difference to the run time and accuracy of </a:t>
            </a:r>
            <a:r>
              <a:rPr lang="en-US" dirty="0" err="1"/>
              <a:t>emualtors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F9A-3A25-C76D-B70E-F0638CF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557FA-AE6A-4B7B-536B-82D946DA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62BC7E-1510-27F6-C299-78355E65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90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75CC-5DF2-E4AD-0F47-B10FBAB3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E3D6-31F9-F851-1AC9-99D72D5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Many different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6CD7-9F4B-6B24-D7E9-42211D67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4284822"/>
          </a:xfrm>
        </p:spPr>
        <p:txBody>
          <a:bodyPr>
            <a:normAutofit/>
          </a:bodyPr>
          <a:lstStyle/>
          <a:p>
            <a:r>
              <a:rPr lang="en-US" dirty="0"/>
              <a:t>Host of different tools that can be used to build emulators</a:t>
            </a:r>
          </a:p>
          <a:p>
            <a:endParaRPr lang="en-US" dirty="0"/>
          </a:p>
          <a:p>
            <a:pPr lvl="1"/>
            <a:r>
              <a:rPr lang="en-US" dirty="0"/>
              <a:t>Here we have looked at Dense Neural Networks and Convolutional Neural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can also do this with Normalizing Flows and Gaussian Processes for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BAD1-5486-C3AE-FC7F-1223CFD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EEE3-C5F1-81EE-CEE9-40E55177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349EEB-85A9-39AC-C382-50F2EAF5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E7B8E-1CC1-2BB3-92D0-1DBDFD637919}"/>
              </a:ext>
            </a:extLst>
          </p:cNvPr>
          <p:cNvSpPr txBox="1"/>
          <p:nvPr/>
        </p:nvSpPr>
        <p:spPr>
          <a:xfrm>
            <a:off x="2969819" y="5169172"/>
            <a:ext cx="6252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Slides available at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htjb</a:t>
            </a:r>
            <a:r>
              <a:rPr lang="en-US" sz="1800" dirty="0"/>
              <a:t>/Talks (and Moodle!)</a:t>
            </a:r>
          </a:p>
          <a:p>
            <a:pPr marL="0" indent="0" algn="ctr">
              <a:buNone/>
            </a:pPr>
            <a:r>
              <a:rPr lang="en-US" sz="1800" dirty="0"/>
              <a:t>Example codes on </a:t>
            </a:r>
            <a:r>
              <a:rPr lang="en-US" sz="1800" dirty="0" err="1"/>
              <a:t>github</a:t>
            </a:r>
            <a:r>
              <a:rPr lang="en-US" sz="18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567332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29E2-CF5F-186E-3BAF-0E10EA6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916-F46B-E7DF-C793-C8A3C2B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Next Lecture: Simulation 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CC08-C40D-82A5-A88D-D18E43B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314"/>
            <a:ext cx="10515600" cy="15245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not just emulate the whole likelihood?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4356A-B773-C657-7A4A-26E5875A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DD98-3363-02B9-0B72-C87223C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9B7EDA-BB2F-7A9B-355A-BEB6A45C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E164-2E22-60E8-F315-7529B77D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BD1E-50B3-EA16-3D99-2D0562C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likelihood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gives the probability of the </a:t>
                </a:r>
                <a:r>
                  <a:rPr lang="en-US" i="1" dirty="0"/>
                  <a:t>data given the model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Defined as an input to Nested Sampling or MCMC algorithms</a:t>
                </a:r>
              </a:p>
              <a:p>
                <a:endParaRPr lang="en-US" dirty="0"/>
              </a:p>
              <a:p>
                <a:r>
                  <a:rPr lang="en-US" dirty="0"/>
                  <a:t>A lot of research goes into the form of the likelihood which varies for different analysis problems (e.g.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Scheutwinkel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2023 https://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arxiv.org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/abs/2204.04491)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4F290-30D5-DBDA-8A8A-7547346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80023-1DEC-83C7-ABE1-CD1DFC5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E5CAE6-DA09-DEE5-CDE1-0AA169D1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9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6AB7-641F-6BCB-0AAF-D13C0A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BB4-935F-C7F6-5E58-366989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A0-8035-91B1-AE17-BF4F1A64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in log space to make things more computationally stable</a:t>
            </a:r>
          </a:p>
          <a:p>
            <a:endParaRPr lang="en-US" dirty="0"/>
          </a:p>
          <a:p>
            <a:r>
              <a:rPr lang="en-US" dirty="0"/>
              <a:t>The functional form of the likelihood defines the noise distribution in your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are assuming the noise is Gaussian and allowing for a non-diagonal 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0DC68-FF0A-148E-16C7-731FE2FE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EFB-59F3-56DC-289C-5DF3A680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9FA076-681B-74A2-317E-4E9D3A07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575E-4294-4992-EDA5-BE2C8DDC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F13-57C1-D818-AC27-2A26159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a Nested Sampling run or MCMC the likelihood function is evaluated for different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hundreds of thousands to millions of times</a:t>
                </a:r>
              </a:p>
              <a:p>
                <a:endParaRPr lang="en-US" dirty="0"/>
              </a:p>
              <a:p>
                <a:r>
                  <a:rPr lang="en-US" dirty="0"/>
                  <a:t>This means we need to evaluate the model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millions of times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the models are often computationally expensive taking minutes to hours to days per realization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441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9076-0055-76EE-F336-7FFC3ADA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2C1F-C182-0428-3643-3611385F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96B409-A2C0-A07C-AC24-3EBDA3BE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4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8BEF-C69D-22E3-F6FE-22E6039E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0A7-EBEA-ED4D-04B1-ECF38077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get around this?</a:t>
                </a:r>
              </a:p>
              <a:p>
                <a:endParaRPr lang="en-US" dirty="0"/>
              </a:p>
              <a:p>
                <a:r>
                  <a:rPr lang="en-US" dirty="0"/>
                  <a:t>Look towards emulators which can approximate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in less than a few milliseconds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 from millions or hours to hours per Nested Sampling/MCMC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ED78-6498-EF7C-33BE-47A27CA5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3054-6C6D-2C5A-B1BD-1E63CC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0C950B-0E41-32CA-61F5-8B28407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80F-5D1C-8295-3BCA-3C3F35E5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9CE-A1E0-1642-60A6-2E84866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actually is an emulator?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4280-2474-662D-7758-1EE81DD8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Some approximation of a complex astrophysical model (think N-body, hydrodynamical or semi-numerical simulations)</a:t>
            </a:r>
          </a:p>
          <a:p>
            <a:endParaRPr lang="en-US" dirty="0"/>
          </a:p>
          <a:p>
            <a:r>
              <a:rPr lang="en-US" dirty="0"/>
              <a:t>Often built with machine learning tools</a:t>
            </a:r>
          </a:p>
          <a:p>
            <a:endParaRPr lang="en-US" dirty="0"/>
          </a:p>
          <a:p>
            <a:r>
              <a:rPr lang="en-US" dirty="0"/>
              <a:t>Artificial neural networks and 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0790-7476-B2AB-9806-8F34EBDF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76C94-6471-44C8-9F79-D100149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374B5A-3EA5-22A7-7D14-81B62938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62CD1-3091-3C9F-9098-148644CE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544"/>
            <a:ext cx="527559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2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2484</Words>
  <Application>Microsoft Macintosh PowerPoint</Application>
  <PresentationFormat>Widescreen</PresentationFormat>
  <Paragraphs>461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 Neue</vt:lpstr>
      <vt:lpstr>Office Theme</vt:lpstr>
      <vt:lpstr>Lecture 15 Signal Emulation for Astrophysics and Cosmology</vt:lpstr>
      <vt:lpstr>Overview</vt:lpstr>
      <vt:lpstr>Why we need signal emulators?</vt:lpstr>
      <vt:lpstr>Recap:Bayes theorem</vt:lpstr>
      <vt:lpstr>The likelihood function</vt:lpstr>
      <vt:lpstr>An example likelihood</vt:lpstr>
      <vt:lpstr>The issue</vt:lpstr>
      <vt:lpstr>The issue</vt:lpstr>
      <vt:lpstr>What actually is an emulator?</vt:lpstr>
      <vt:lpstr>Sky-averaged 21-cm Cosmology</vt:lpstr>
      <vt:lpstr>Sky averaged 21-cm Cosmology</vt:lpstr>
      <vt:lpstr>Sky averaged 21-cm Cosmology</vt:lpstr>
      <vt:lpstr>A toy 21-cm Cosmology example</vt:lpstr>
      <vt:lpstr>Designing the emulator</vt:lpstr>
      <vt:lpstr>Emulators as an approximation</vt:lpstr>
      <vt:lpstr>Loss Function</vt:lpstr>
      <vt:lpstr>Training and test data</vt:lpstr>
      <vt:lpstr>Architecture choices</vt:lpstr>
      <vt:lpstr>Architecture choices</vt:lpstr>
      <vt:lpstr>Normalisation and data processing</vt:lpstr>
      <vt:lpstr>Why do we normalize?</vt:lpstr>
      <vt:lpstr>Why do we normalize?</vt:lpstr>
      <vt:lpstr>Activation Functions</vt:lpstr>
      <vt:lpstr>Building the neural network</vt:lpstr>
      <vt:lpstr>Assessing the accuracy</vt:lpstr>
      <vt:lpstr>Assessing the accuracy</vt:lpstr>
      <vt:lpstr> Current state of the art</vt:lpstr>
      <vt:lpstr> Current state of the art</vt:lpstr>
      <vt:lpstr>Dimensionality Reduction</vt:lpstr>
      <vt:lpstr>Dimensionality Reduction</vt:lpstr>
      <vt:lpstr>Principle Component Analysis</vt:lpstr>
      <vt:lpstr>Principle Component Analysis</vt:lpstr>
      <vt:lpstr>Cosmopower</vt:lpstr>
      <vt:lpstr>21-cm 2D Power Spectrum with the SKA</vt:lpstr>
      <vt:lpstr>The SKA and 21-cm Cosmology</vt:lpstr>
      <vt:lpstr>How do we emulate images?</vt:lpstr>
      <vt:lpstr>Convolutional Layers</vt:lpstr>
      <vt:lpstr>Convolutional Neural Networks</vt:lpstr>
      <vt:lpstr>As Emulators</vt:lpstr>
      <vt:lpstr>As Emulators</vt:lpstr>
      <vt:lpstr>An Example</vt:lpstr>
      <vt:lpstr>Optimisation</vt:lpstr>
      <vt:lpstr>For the SKA 21-cm Observations</vt:lpstr>
      <vt:lpstr>Summary</vt:lpstr>
      <vt:lpstr>Emulators allow us to do inference</vt:lpstr>
      <vt:lpstr>Many different ways to do this</vt:lpstr>
      <vt:lpstr>Next Lecture: Simulation 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28</cp:revision>
  <dcterms:created xsi:type="dcterms:W3CDTF">2024-01-02T17:05:58Z</dcterms:created>
  <dcterms:modified xsi:type="dcterms:W3CDTF">2024-03-05T21:06:37Z</dcterms:modified>
</cp:coreProperties>
</file>